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193E4-28E5-41D9-A23F-7F040994F16B}"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193E4-28E5-41D9-A23F-7F040994F16B}"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193E4-28E5-41D9-A23F-7F040994F16B}"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193E4-28E5-41D9-A23F-7F040994F16B}"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193E4-28E5-41D9-A23F-7F040994F16B}"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0193E4-28E5-41D9-A23F-7F040994F16B}"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0193E4-28E5-41D9-A23F-7F040994F16B}" type="datetimeFigureOut">
              <a:rPr lang="en-US" smtClean="0"/>
              <a:pPr/>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0193E4-28E5-41D9-A23F-7F040994F16B}" type="datetimeFigureOut">
              <a:rPr lang="en-US" smtClean="0"/>
              <a:pPr/>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193E4-28E5-41D9-A23F-7F040994F16B}" type="datetimeFigureOut">
              <a:rPr lang="en-US" smtClean="0"/>
              <a:pPr/>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193E4-28E5-41D9-A23F-7F040994F16B}"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193E4-28E5-41D9-A23F-7F040994F16B}"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58C1-9862-407A-96A8-2F71D2A0A9F0}"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193E4-28E5-41D9-A23F-7F040994F16B}" type="datetimeFigureOut">
              <a:rPr lang="en-US" smtClean="0"/>
              <a:pPr/>
              <a:t>2/26/2020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758C1-9862-407A-96A8-2F71D2A0A9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763000" cy="4572000"/>
          </a:xfrm>
        </p:spPr>
        <p:txBody>
          <a:bodyPr>
            <a:normAutofit fontScale="85000" lnSpcReduction="20000"/>
          </a:bodyPr>
          <a:lstStyle/>
          <a:p>
            <a:r>
              <a:rPr lang="en-US" dirty="0"/>
              <a:t> </a:t>
            </a:r>
            <a:r>
              <a:rPr lang="en-US" b="1" dirty="0" smtClean="0">
                <a:solidFill>
                  <a:schemeClr val="tx1"/>
                </a:solidFill>
                <a:latin typeface="Angsana New" pitchFamily="18" charset="-34"/>
                <a:cs typeface="Angsana New" pitchFamily="18" charset="-34"/>
              </a:rPr>
              <a:t>INTRODUCTION</a:t>
            </a:r>
          </a:p>
          <a:p>
            <a:pPr algn="l"/>
            <a:r>
              <a:rPr lang="en-US" sz="3400" b="1" dirty="0">
                <a:solidFill>
                  <a:schemeClr val="tx1"/>
                </a:solidFill>
                <a:latin typeface="Aparajita" pitchFamily="34" charset="0"/>
                <a:cs typeface="Aparajita" pitchFamily="34" charset="0"/>
              </a:rPr>
              <a:t>Climate </a:t>
            </a:r>
            <a:r>
              <a:rPr lang="en-US" sz="3400" dirty="0">
                <a:solidFill>
                  <a:schemeClr val="tx1"/>
                </a:solidFill>
                <a:latin typeface="Aparajita" pitchFamily="34" charset="0"/>
                <a:cs typeface="Aparajita" pitchFamily="34" charset="0"/>
              </a:rPr>
              <a:t>change is now affecting every country on every continent. People are experiencing the significant impacts of climate change, which include changing weather patterns, rising sea level, and more extreme weather events</a:t>
            </a:r>
            <a:r>
              <a:rPr lang="en-US" sz="3400" dirty="0" smtClean="0">
                <a:solidFill>
                  <a:schemeClr val="tx1"/>
                </a:solidFill>
                <a:latin typeface="Aparajita" pitchFamily="34" charset="0"/>
                <a:cs typeface="Aparajita" pitchFamily="34" charset="0"/>
              </a:rPr>
              <a:t>.</a:t>
            </a:r>
          </a:p>
          <a:p>
            <a:pPr algn="l"/>
            <a:r>
              <a:rPr lang="en-US" sz="3400" b="1" dirty="0">
                <a:solidFill>
                  <a:schemeClr val="tx1"/>
                </a:solidFill>
                <a:latin typeface="Aparajita" pitchFamily="34" charset="0"/>
                <a:cs typeface="Aparajita" pitchFamily="34" charset="0"/>
              </a:rPr>
              <a:t>Climate </a:t>
            </a:r>
            <a:r>
              <a:rPr lang="en-US" sz="3400" dirty="0">
                <a:solidFill>
                  <a:schemeClr val="tx1"/>
                </a:solidFill>
                <a:latin typeface="Aparajita" pitchFamily="34" charset="0"/>
                <a:cs typeface="Aparajita" pitchFamily="34" charset="0"/>
              </a:rPr>
              <a:t>change is one of the most important global environmental challenges of the present century. The IPCC report of 2007 concludes that climate change is projected to increase threat to human health, particularly in lower income countries. It will have implications on food production, water supply, air quality, coastal settlements and human health. </a:t>
            </a:r>
            <a:endParaRPr lang="en-US" sz="3400" dirty="0" smtClean="0">
              <a:solidFill>
                <a:schemeClr val="tx1"/>
              </a:solidFill>
              <a:latin typeface="Aparajita" pitchFamily="34" charset="0"/>
              <a:cs typeface="Aparajita" pitchFamily="34" charset="0"/>
            </a:endParaRPr>
          </a:p>
          <a:p>
            <a:pPr algn="l"/>
            <a:endParaRPr lang="en-US" dirty="0"/>
          </a:p>
          <a:p>
            <a:endParaRPr lang="en-US" dirty="0"/>
          </a:p>
        </p:txBody>
      </p:sp>
      <p:sp>
        <p:nvSpPr>
          <p:cNvPr id="1025" name="Rectangle 1"/>
          <p:cNvSpPr>
            <a:spLocks noGrp="1" noChangeArrowheads="1"/>
          </p:cNvSpPr>
          <p:nvPr>
            <p:ph type="ctrTitle"/>
          </p:nvPr>
        </p:nvSpPr>
        <p:spPr bwMode="auto">
          <a:xfrm>
            <a:off x="457200" y="131550"/>
            <a:ext cx="78486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4F81BD"/>
                </a:solidFill>
                <a:effectLst/>
                <a:latin typeface="Berlin Sans FB Demi" pitchFamily="34" charset="0"/>
                <a:ea typeface="Times New Roman" pitchFamily="18" charset="0"/>
                <a:cs typeface="Times New Roman" pitchFamily="18" charset="0"/>
              </a:rPr>
              <a:t>                                                                                                                                                                                                            </a:t>
            </a:r>
            <a:r>
              <a:rPr kumimoji="0" lang="en-US" sz="2600" b="1" i="0" u="none" strike="noStrike" cap="none" normalizeH="0" baseline="0" dirty="0" smtClean="0">
                <a:ln>
                  <a:noFill/>
                </a:ln>
                <a:solidFill>
                  <a:srgbClr val="4F81BD"/>
                </a:solidFill>
                <a:effectLst/>
                <a:latin typeface="Arial Black" pitchFamily="34" charset="0"/>
                <a:ea typeface="Times New Roman" pitchFamily="18" charset="0"/>
                <a:cs typeface="Times New Roman" pitchFamily="18" charset="0"/>
              </a:rPr>
              <a:t>IMPACT OF CLIMATE CHANGE ON THE PEOPLE OF PANGI TRIBAL TEHSIL IN CHAMBA DISTRICT</a:t>
            </a:r>
            <a:endParaRPr kumimoji="0" lang="en-US" sz="18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b="1" dirty="0" smtClean="0"/>
              <a:t/>
            </a:r>
            <a:br>
              <a:rPr lang="en-US" b="1" dirty="0" smtClean="0"/>
            </a:br>
            <a:r>
              <a:rPr lang="en-US" sz="5300" b="1" dirty="0" smtClean="0">
                <a:solidFill>
                  <a:schemeClr val="tx2"/>
                </a:solidFill>
                <a:latin typeface="Angsana New" pitchFamily="18" charset="-34"/>
                <a:cs typeface="Angsana New" pitchFamily="18" charset="-34"/>
              </a:rPr>
              <a:t>Existing adaption strategies to cope with climate change</a:t>
            </a:r>
            <a:r>
              <a:rPr lang="en-US" b="1" dirty="0" smtClean="0">
                <a:latin typeface="Angsana New" pitchFamily="18" charset="-34"/>
                <a:cs typeface="Angsana New" pitchFamily="18" charset="-34"/>
              </a:rPr>
              <a:t/>
            </a:r>
            <a:br>
              <a:rPr lang="en-US" b="1" dirty="0" smtClean="0">
                <a:latin typeface="Angsana New" pitchFamily="18" charset="-34"/>
                <a:cs typeface="Angsana New" pitchFamily="18" charset="-34"/>
              </a:rPr>
            </a:br>
            <a:endParaRPr lang="en-US" dirty="0">
              <a:latin typeface="Angsana New" pitchFamily="18" charset="-34"/>
              <a:cs typeface="Angsana New" pitchFamily="18" charset="-34"/>
            </a:endParaRPr>
          </a:p>
        </p:txBody>
      </p:sp>
      <p:sp>
        <p:nvSpPr>
          <p:cNvPr id="3" name="Content Placeholder 2"/>
          <p:cNvSpPr>
            <a:spLocks noGrp="1"/>
          </p:cNvSpPr>
          <p:nvPr>
            <p:ph idx="1"/>
          </p:nvPr>
        </p:nvSpPr>
        <p:spPr>
          <a:xfrm>
            <a:off x="457200" y="1524000"/>
            <a:ext cx="8229600" cy="5029200"/>
          </a:xfrm>
        </p:spPr>
        <p:txBody>
          <a:bodyPr>
            <a:normAutofit fontScale="92500" lnSpcReduction="20000"/>
          </a:bodyPr>
          <a:lstStyle/>
          <a:p>
            <a:r>
              <a:rPr lang="en-US" dirty="0" smtClean="0">
                <a:latin typeface="Aparajita" pitchFamily="34" charset="0"/>
                <a:cs typeface="Aparajita" pitchFamily="34" charset="0"/>
              </a:rPr>
              <a:t>To cope with climate change, people of Pangi tribal tehsil adopted strategies such as crop diversification, mixed cropping, mixed farming and crop rotation, to build resilience against climate change.</a:t>
            </a:r>
          </a:p>
          <a:p>
            <a:r>
              <a:rPr lang="en-US" dirty="0" smtClean="0">
                <a:latin typeface="Aparajita" pitchFamily="34" charset="0"/>
                <a:cs typeface="Aparajita" pitchFamily="34" charset="0"/>
              </a:rPr>
              <a:t>People of Pangi tribal tehsil practicing mixed farming (crops, animals) as the adaptive strategies to reduce climatic risks. Recently, some farmer reported rearing of Jersey cow/improve variety in the valley. </a:t>
            </a:r>
          </a:p>
          <a:p>
            <a:r>
              <a:rPr lang="en-US" dirty="0" smtClean="0">
                <a:latin typeface="Aparajita" pitchFamily="34" charset="0"/>
                <a:cs typeface="Aparajita" pitchFamily="34" charset="0"/>
              </a:rPr>
              <a:t>Maximum number of house hold using farm yard manure (FYM), farm animal urine and wood ash as (fertilizers) indigenous traditional knowledge (ITK) for maintaining soil fertility and other agriculture purposes. </a:t>
            </a:r>
          </a:p>
          <a:p>
            <a:endParaRPr lang="en-US" dirty="0" smtClean="0"/>
          </a:p>
          <a:p>
            <a:endParaRPr lang="en-US" dirty="0"/>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
            </a:r>
            <a:br>
              <a:rPr lang="en-US" b="1" dirty="0" smtClean="0"/>
            </a:br>
            <a:r>
              <a:rPr lang="en-US" sz="5300" b="1" dirty="0" smtClean="0">
                <a:solidFill>
                  <a:schemeClr val="tx2"/>
                </a:solidFill>
                <a:latin typeface="Angsana New" pitchFamily="18" charset="-34"/>
                <a:cs typeface="Angsana New" pitchFamily="18" charset="-34"/>
              </a:rPr>
              <a:t>Conclusions and policy implication</a:t>
            </a:r>
            <a:br>
              <a:rPr lang="en-US" sz="5300" b="1" dirty="0" smtClean="0">
                <a:solidFill>
                  <a:schemeClr val="tx2"/>
                </a:solidFill>
                <a:latin typeface="Angsana New" pitchFamily="18" charset="-34"/>
                <a:cs typeface="Angsana New" pitchFamily="18" charset="-34"/>
              </a:rPr>
            </a:br>
            <a:endParaRPr lang="en-US" dirty="0">
              <a:solidFill>
                <a:schemeClr val="tx2"/>
              </a:solidFill>
              <a:latin typeface="Angsana New" pitchFamily="18" charset="-34"/>
              <a:cs typeface="Angsana New" pitchFamily="18" charset="-34"/>
            </a:endParaRPr>
          </a:p>
        </p:txBody>
      </p:sp>
      <p:sp>
        <p:nvSpPr>
          <p:cNvPr id="3" name="Content Placeholder 2"/>
          <p:cNvSpPr>
            <a:spLocks noGrp="1"/>
          </p:cNvSpPr>
          <p:nvPr>
            <p:ph idx="1"/>
          </p:nvPr>
        </p:nvSpPr>
        <p:spPr>
          <a:xfrm>
            <a:off x="228600" y="1371600"/>
            <a:ext cx="8686800" cy="5181600"/>
          </a:xfrm>
        </p:spPr>
        <p:txBody>
          <a:bodyPr>
            <a:normAutofit fontScale="70000" lnSpcReduction="20000"/>
          </a:bodyPr>
          <a:lstStyle/>
          <a:p>
            <a:r>
              <a:rPr lang="en-US" sz="3400" dirty="0" smtClean="0">
                <a:latin typeface="Aparajita" pitchFamily="34" charset="0"/>
                <a:cs typeface="Aparajita" pitchFamily="34" charset="0"/>
              </a:rPr>
              <a:t>The study established that climate change impacts are visible on traditional subsistence farming, which is under increased biotic and Abiotic stresses in the high mountain Himalayan valley.</a:t>
            </a:r>
          </a:p>
          <a:p>
            <a:r>
              <a:rPr lang="en-US" sz="3400" dirty="0" smtClean="0">
                <a:latin typeface="Aparajita" pitchFamily="34" charset="0"/>
                <a:cs typeface="Aparajita" pitchFamily="34" charset="0"/>
              </a:rPr>
              <a:t>The people of Pangi tribal tehsil have limited climatic adaptive capacity and preparedness such as crop diversification, crop rotation, mixed cropping, agro forestry/agro-horticulture and mixed farming. </a:t>
            </a:r>
          </a:p>
          <a:p>
            <a:r>
              <a:rPr lang="en-US" sz="3400" dirty="0" smtClean="0">
                <a:latin typeface="Aparajita" pitchFamily="34" charset="0"/>
                <a:cs typeface="Aparajita" pitchFamily="34" charset="0"/>
              </a:rPr>
              <a:t>Economic backwardness, topography and poor knowledge of modern climate smart strategies such as zero tillage, snow water/glacier runoff harvesting, and mulching and agro advisory services makes the situation more alarming. </a:t>
            </a:r>
          </a:p>
          <a:p>
            <a:r>
              <a:rPr lang="en-US" sz="3400" dirty="0" smtClean="0">
                <a:latin typeface="Aparajita" pitchFamily="34" charset="0"/>
                <a:cs typeface="Aparajita" pitchFamily="34" charset="0"/>
              </a:rPr>
              <a:t>The cost effective and environmentally friendly traditional measures need to reorient through integration of modern farming techniques suit to local-conditions. Scientific livestock rearing should be taken into consideration during development planning so that erosion of biodiversity and natural resource could be minimized in fragile high mountain areas. Further, awareness and capacity building of Pangi tribal communities should also be taken on priority.</a:t>
            </a:r>
          </a:p>
          <a:p>
            <a:endParaRPr lang="en-US" dirty="0"/>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91400" cy="838200"/>
          </a:xfrm>
        </p:spPr>
        <p:txBody>
          <a:bodyPr>
            <a:normAutofit fontScale="90000"/>
          </a:bodyPr>
          <a:lstStyle/>
          <a:p>
            <a:r>
              <a:rPr lang="en-US" b="1" dirty="0" smtClean="0"/>
              <a:t/>
            </a:r>
            <a:br>
              <a:rPr lang="en-US" b="1" dirty="0" smtClean="0"/>
            </a:br>
            <a:r>
              <a:rPr lang="en-US" b="1" dirty="0" smtClean="0"/>
              <a:t>    References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i="1" dirty="0" err="1" smtClean="0"/>
              <a:t>Meena</a:t>
            </a:r>
            <a:r>
              <a:rPr lang="en-US" i="1" dirty="0" smtClean="0"/>
              <a:t>, K.R., et.al. (2017) Local perception and adaption of indigenous communities to climate change: Evidences from high mountain Pangi valley of Indian Himalayas, Indian journal of traditional knowledge, vol.18 (1) Pp </a:t>
            </a:r>
            <a:r>
              <a:rPr lang="en-US" i="1" dirty="0" smtClean="0"/>
              <a:t>58-67</a:t>
            </a:r>
          </a:p>
          <a:p>
            <a:r>
              <a:rPr lang="en-US" i="1" dirty="0" err="1" smtClean="0"/>
              <a:t>Meena</a:t>
            </a:r>
            <a:r>
              <a:rPr lang="en-US" i="1" dirty="0" smtClean="0"/>
              <a:t>, K.R., et.al. (2017) Local perception and adaption of indigenous communities to climate change: Evidences from high mountain Pangi valley of Indian Himalayas, Indian journal of traditional knowledge, vol.18 (1) Pp </a:t>
            </a:r>
            <a:r>
              <a:rPr lang="en-US" i="1" dirty="0" smtClean="0"/>
              <a:t>58-67</a:t>
            </a:r>
          </a:p>
          <a:p>
            <a:r>
              <a:rPr lang="en-US" i="1" dirty="0" err="1" smtClean="0"/>
              <a:t>Tewari</a:t>
            </a:r>
            <a:r>
              <a:rPr lang="en-US" i="1" dirty="0" smtClean="0"/>
              <a:t>, P.V., et. al., (2017) Climate change effects in the western Himalayan ecosystems of India: Evidence and strategies, Forest Ecosystem.</a:t>
            </a:r>
            <a:endParaRPr lang="en-US" dirty="0" smtClean="0"/>
          </a:p>
          <a:p>
            <a:r>
              <a:rPr lang="en-US" i="1" dirty="0" smtClean="0"/>
              <a:t>Eriksson, M., et. al., Impact of climate change on water resources and livelihoods in greater Himalayas: The changing Himalayas.</a:t>
            </a:r>
            <a:endParaRPr lang="en-US" dirty="0" smtClean="0"/>
          </a:p>
          <a:p>
            <a:endParaRPr lang="en-US" dirty="0"/>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References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i="1" dirty="0" smtClean="0"/>
              <a:t>IPCC, Fourth assessment Report- synthesis report’, WMO and UNEP, </a:t>
            </a:r>
            <a:r>
              <a:rPr lang="en-US" i="1" dirty="0" smtClean="0"/>
              <a:t>2007.</a:t>
            </a:r>
          </a:p>
          <a:p>
            <a:r>
              <a:rPr lang="en-US" i="1" dirty="0" err="1" smtClean="0"/>
              <a:t>Bandyopadhyay</a:t>
            </a:r>
            <a:r>
              <a:rPr lang="en-US" i="1" dirty="0" smtClean="0"/>
              <a:t>, J; </a:t>
            </a:r>
            <a:r>
              <a:rPr lang="en-US" i="1" dirty="0" err="1" smtClean="0"/>
              <a:t>Gyawali</a:t>
            </a:r>
            <a:r>
              <a:rPr lang="en-US" i="1" dirty="0" smtClean="0"/>
              <a:t>, D (1994) ‘Himalayan water resources: ecological and political aspects of management; Mountain research and development 14(1):1-24</a:t>
            </a:r>
            <a:r>
              <a:rPr lang="en-US" i="1" dirty="0" smtClean="0"/>
              <a:t>.</a:t>
            </a:r>
          </a:p>
          <a:p>
            <a:r>
              <a:rPr lang="en-US" i="1" dirty="0" err="1" smtClean="0"/>
              <a:t>Shekher</a:t>
            </a:r>
            <a:r>
              <a:rPr lang="en-US" i="1" dirty="0" smtClean="0"/>
              <a:t>, MS; </a:t>
            </a:r>
            <a:r>
              <a:rPr lang="en-US" i="1" dirty="0" err="1" smtClean="0"/>
              <a:t>Chand</a:t>
            </a:r>
            <a:r>
              <a:rPr lang="en-US" i="1" dirty="0" smtClean="0"/>
              <a:t>, H; Kumar, S; </a:t>
            </a:r>
            <a:r>
              <a:rPr lang="en-US" i="1" dirty="0" err="1" smtClean="0"/>
              <a:t>Srinivasan</a:t>
            </a:r>
            <a:r>
              <a:rPr lang="en-US" i="1" dirty="0" smtClean="0"/>
              <a:t>, K; </a:t>
            </a:r>
            <a:r>
              <a:rPr lang="en-US" i="1" dirty="0" err="1" smtClean="0"/>
              <a:t>Ganju</a:t>
            </a:r>
            <a:r>
              <a:rPr lang="en-US" i="1" dirty="0" smtClean="0"/>
              <a:t>, A; (2010) ‘Climate-change studies in the western Himalayan’ 51(54):105-112.</a:t>
            </a:r>
            <a:endParaRPr lang="en-US" dirty="0" smtClean="0"/>
          </a:p>
          <a:p>
            <a:endParaRPr lang="en-US" dirty="0" smtClean="0"/>
          </a:p>
          <a:p>
            <a:endParaRPr lang="en-US" dirty="0" smtClean="0"/>
          </a:p>
          <a:p>
            <a:endParaRPr lang="en-US" dirty="0"/>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dirty="0" smtClean="0">
                <a:latin typeface="Angsana New" pitchFamily="18" charset="-34"/>
                <a:cs typeface="Angsana New" pitchFamily="18" charset="-34"/>
              </a:rPr>
              <a:t>Continued</a:t>
            </a:r>
            <a:endParaRPr lang="en-US" b="1" i="1" dirty="0">
              <a:latin typeface="Angsana New" pitchFamily="18" charset="-34"/>
              <a:cs typeface="Angsana New" pitchFamily="18" charset="-34"/>
            </a:endParaRPr>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b="1" dirty="0" smtClean="0">
                <a:solidFill>
                  <a:schemeClr val="tx1"/>
                </a:solidFill>
                <a:latin typeface="Aparajita" pitchFamily="34" charset="0"/>
                <a:cs typeface="Aparajita" pitchFamily="34" charset="0"/>
              </a:rPr>
              <a:t>India </a:t>
            </a:r>
            <a:r>
              <a:rPr lang="en-US" dirty="0" smtClean="0">
                <a:solidFill>
                  <a:schemeClr val="tx1"/>
                </a:solidFill>
                <a:latin typeface="Aparajita" pitchFamily="34" charset="0"/>
                <a:cs typeface="Aparajita" pitchFamily="34" charset="0"/>
              </a:rPr>
              <a:t>is both a major greenhouse gas emitter and one of the most vulnerable countries in the world to projected climate change. The country is already experiencing changes in climate and the impacts of climate change, including water stress, heat waves and drought, severe storms and flooding, and associated negative consequences on health and livelihoods. </a:t>
            </a:r>
            <a:endParaRPr lang="en-US" dirty="0" smtClean="0"/>
          </a:p>
          <a:p>
            <a:r>
              <a:rPr lang="en-US" dirty="0" smtClean="0">
                <a:latin typeface="Aparajita" pitchFamily="34" charset="0"/>
                <a:cs typeface="Aparajita" pitchFamily="34" charset="0"/>
              </a:rPr>
              <a:t>This </a:t>
            </a:r>
            <a:r>
              <a:rPr lang="en-US" dirty="0">
                <a:latin typeface="Aparajita" pitchFamily="34" charset="0"/>
                <a:cs typeface="Aparajita" pitchFamily="34" charset="0"/>
              </a:rPr>
              <a:t>study provides background information on India’s Western Himalayas and reviews evidence of warming as well as variability in precipitation and extreme events. Understanding and anticipating the impacts of climate change on Himalayan forest ecosystems and the services they provide to people are critical. </a:t>
            </a:r>
            <a:endParaRPr lang="en-US" dirty="0" smtClean="0">
              <a:latin typeface="Aparajita" pitchFamily="34" charset="0"/>
              <a:cs typeface="Aparajita" pitchFamily="34" charset="0"/>
            </a:endParaRPr>
          </a:p>
          <a:p>
            <a:r>
              <a:rPr lang="en-US" dirty="0">
                <a:latin typeface="Aparajita" pitchFamily="34" charset="0"/>
                <a:cs typeface="Aparajita" pitchFamily="34" charset="0"/>
              </a:rPr>
              <a:t>Climate changes impacts are commonly negative than positive on ecosystem, biodiversity. </a:t>
            </a: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019800" cy="563562"/>
          </a:xfrm>
        </p:spPr>
        <p:txBody>
          <a:bodyPr>
            <a:normAutofit fontScale="90000"/>
          </a:bodyPr>
          <a:lstStyle/>
          <a:p>
            <a:r>
              <a:rPr lang="en-US" b="1" dirty="0" smtClean="0"/>
              <a:t/>
            </a:r>
            <a:br>
              <a:rPr lang="en-US" b="1" dirty="0" smtClean="0"/>
            </a:br>
            <a:r>
              <a:rPr lang="en-US" sz="5300" b="1" dirty="0" smtClean="0">
                <a:solidFill>
                  <a:schemeClr val="tx2"/>
                </a:solidFill>
                <a:latin typeface="Angsana New" pitchFamily="18" charset="-34"/>
                <a:cs typeface="Angsana New" pitchFamily="18" charset="-34"/>
              </a:rPr>
              <a:t>REVIEW </a:t>
            </a:r>
            <a:r>
              <a:rPr lang="en-US" sz="5300" b="1" dirty="0">
                <a:solidFill>
                  <a:schemeClr val="tx2"/>
                </a:solidFill>
                <a:latin typeface="Angsana New" pitchFamily="18" charset="-34"/>
                <a:cs typeface="Angsana New" pitchFamily="18" charset="-34"/>
              </a:rPr>
              <a:t>OF LITERATURE </a:t>
            </a:r>
            <a:r>
              <a:rPr lang="en-US" sz="5300" dirty="0">
                <a:solidFill>
                  <a:schemeClr val="tx2"/>
                </a:solidFill>
                <a:latin typeface="Angsana New" pitchFamily="18" charset="-34"/>
                <a:cs typeface="Angsana New" pitchFamily="18" charset="-34"/>
              </a:rPr>
              <a:t/>
            </a:r>
            <a:br>
              <a:rPr lang="en-US" sz="5300" dirty="0">
                <a:solidFill>
                  <a:schemeClr val="tx2"/>
                </a:solidFill>
                <a:latin typeface="Angsana New" pitchFamily="18" charset="-34"/>
                <a:cs typeface="Angsana New" pitchFamily="18" charset="-34"/>
              </a:rPr>
            </a:br>
            <a:endParaRPr lang="en-US" dirty="0">
              <a:solidFill>
                <a:schemeClr val="tx2"/>
              </a:solidFill>
              <a:latin typeface="Angsana New" pitchFamily="18" charset="-34"/>
              <a:cs typeface="Angsana New" pitchFamily="18" charset="-34"/>
            </a:endParaRPr>
          </a:p>
        </p:txBody>
      </p:sp>
      <p:sp>
        <p:nvSpPr>
          <p:cNvPr id="3" name="Content Placeholder 2"/>
          <p:cNvSpPr>
            <a:spLocks noGrp="1"/>
          </p:cNvSpPr>
          <p:nvPr>
            <p:ph idx="1"/>
          </p:nvPr>
        </p:nvSpPr>
        <p:spPr>
          <a:xfrm>
            <a:off x="457200" y="990600"/>
            <a:ext cx="8229600" cy="5410200"/>
          </a:xfrm>
        </p:spPr>
        <p:txBody>
          <a:bodyPr>
            <a:normAutofit fontScale="92500" lnSpcReduction="20000"/>
          </a:bodyPr>
          <a:lstStyle/>
          <a:p>
            <a:r>
              <a:rPr lang="en-US" dirty="0">
                <a:latin typeface="Aparajita" pitchFamily="34" charset="0"/>
                <a:cs typeface="Aparajita" pitchFamily="34" charset="0"/>
              </a:rPr>
              <a:t>The Indian Himalayan region is home to about 51 million people, many of whom practice hill agriculture in fragile and diverse ecosystems, including species-rich forests. The region has a considerable hydropower potential and feeds numerous perennial rivers which depend upon the sustainable existence of glaciers </a:t>
            </a:r>
            <a:r>
              <a:rPr lang="en-US" b="1" dirty="0">
                <a:latin typeface="Aparajita" pitchFamily="34" charset="0"/>
                <a:cs typeface="Aparajita" pitchFamily="34" charset="0"/>
              </a:rPr>
              <a:t>(</a:t>
            </a:r>
            <a:r>
              <a:rPr lang="en-US" b="1" dirty="0" err="1" smtClean="0">
                <a:latin typeface="Aparajita" pitchFamily="34" charset="0"/>
                <a:cs typeface="Aparajita" pitchFamily="34" charset="0"/>
              </a:rPr>
              <a:t>GoI</a:t>
            </a:r>
            <a:r>
              <a:rPr lang="en-US" b="1" dirty="0" smtClean="0">
                <a:latin typeface="Aparajita" pitchFamily="34" charset="0"/>
                <a:cs typeface="Aparajita" pitchFamily="34" charset="0"/>
              </a:rPr>
              <a:t> </a:t>
            </a:r>
            <a:r>
              <a:rPr lang="en-US" b="1" dirty="0">
                <a:latin typeface="Aparajita" pitchFamily="34" charset="0"/>
                <a:cs typeface="Aparajita" pitchFamily="34" charset="0"/>
              </a:rPr>
              <a:t>2010, DST 2012</a:t>
            </a:r>
            <a:r>
              <a:rPr lang="en-US" b="1" dirty="0" smtClean="0">
                <a:latin typeface="Aparajita" pitchFamily="34" charset="0"/>
                <a:cs typeface="Aparajita" pitchFamily="34" charset="0"/>
              </a:rPr>
              <a:t>).</a:t>
            </a:r>
          </a:p>
          <a:p>
            <a:r>
              <a:rPr lang="en-US" dirty="0">
                <a:latin typeface="Aparajita" pitchFamily="34" charset="0"/>
                <a:cs typeface="Aparajita" pitchFamily="34" charset="0"/>
              </a:rPr>
              <a:t>Due to its high biological and socio-cultural diversity, the region has been identified as one of 34 “biological hotspots” by </a:t>
            </a:r>
            <a:r>
              <a:rPr lang="en-US" b="1" dirty="0">
                <a:latin typeface="Aparajita" pitchFamily="34" charset="0"/>
                <a:cs typeface="Aparajita" pitchFamily="34" charset="0"/>
              </a:rPr>
              <a:t>Gautam et al. (2013</a:t>
            </a:r>
            <a:r>
              <a:rPr lang="en-US" b="1" dirty="0" smtClean="0">
                <a:latin typeface="Aparajita" pitchFamily="34" charset="0"/>
                <a:cs typeface="Aparajita" pitchFamily="34" charset="0"/>
              </a:rPr>
              <a:t>).</a:t>
            </a:r>
          </a:p>
          <a:p>
            <a:r>
              <a:rPr lang="en-US" b="1" dirty="0">
                <a:latin typeface="Aparajita" pitchFamily="34" charset="0"/>
                <a:cs typeface="Aparajita" pitchFamily="34" charset="0"/>
              </a:rPr>
              <a:t>The </a:t>
            </a:r>
            <a:r>
              <a:rPr lang="en-US" dirty="0">
                <a:latin typeface="Aparajita" pitchFamily="34" charset="0"/>
                <a:cs typeface="Aparajita" pitchFamily="34" charset="0"/>
              </a:rPr>
              <a:t>largest</a:t>
            </a:r>
            <a:r>
              <a:rPr lang="en-US" b="1" dirty="0">
                <a:latin typeface="Aparajita" pitchFamily="34" charset="0"/>
                <a:cs typeface="Aparajita" pitchFamily="34" charset="0"/>
              </a:rPr>
              <a:t> </a:t>
            </a:r>
            <a:r>
              <a:rPr lang="en-US" dirty="0">
                <a:latin typeface="Aparajita" pitchFamily="34" charset="0"/>
                <a:cs typeface="Aparajita" pitchFamily="34" charset="0"/>
              </a:rPr>
              <a:t>snow and ice cover in the world outside the polar regions, the Himalayan region is one of the most important mountain systems in the world and is referred to as the “third pole” </a:t>
            </a:r>
            <a:r>
              <a:rPr lang="en-US" b="1" dirty="0">
                <a:latin typeface="Aparajita" pitchFamily="34" charset="0"/>
                <a:cs typeface="Aparajita" pitchFamily="34" charset="0"/>
              </a:rPr>
              <a:t>(</a:t>
            </a:r>
            <a:r>
              <a:rPr lang="en-US" b="1" dirty="0" err="1">
                <a:latin typeface="Aparajita" pitchFamily="34" charset="0"/>
                <a:cs typeface="Aparajita" pitchFamily="34" charset="0"/>
              </a:rPr>
              <a:t>Schild</a:t>
            </a:r>
            <a:r>
              <a:rPr lang="en-US" b="1" dirty="0">
                <a:latin typeface="Aparajita" pitchFamily="34" charset="0"/>
                <a:cs typeface="Aparajita" pitchFamily="34" charset="0"/>
              </a:rPr>
              <a:t>, 2008)</a:t>
            </a:r>
            <a:r>
              <a:rPr lang="en-US" dirty="0">
                <a:latin typeface="Aparajita" pitchFamily="34" charset="0"/>
                <a:cs typeface="Aparajita" pitchFamily="34" charset="0"/>
              </a:rPr>
              <a:t> and the “water tower of Asia” </a:t>
            </a:r>
            <a:r>
              <a:rPr lang="en-US" b="1" dirty="0">
                <a:latin typeface="Aparajita" pitchFamily="34" charset="0"/>
                <a:cs typeface="Aparajita" pitchFamily="34" charset="0"/>
              </a:rPr>
              <a:t>(</a:t>
            </a:r>
            <a:r>
              <a:rPr lang="en-US" b="1" dirty="0" err="1">
                <a:latin typeface="Aparajita" pitchFamily="34" charset="0"/>
                <a:cs typeface="Aparajita" pitchFamily="34" charset="0"/>
              </a:rPr>
              <a:t>Xu</a:t>
            </a:r>
            <a:r>
              <a:rPr lang="en-US" b="1" dirty="0">
                <a:latin typeface="Aparajita" pitchFamily="34" charset="0"/>
                <a:cs typeface="Aparajita" pitchFamily="34" charset="0"/>
              </a:rPr>
              <a:t> et al., 2009).</a:t>
            </a:r>
            <a:r>
              <a:rPr lang="en-US" dirty="0">
                <a:latin typeface="Aparajita" pitchFamily="34" charset="0"/>
                <a:cs typeface="Aparajita" pitchFamily="34" charset="0"/>
              </a:rPr>
              <a:t> </a:t>
            </a:r>
            <a:endParaRPr lang="en-US" dirty="0" smtClean="0">
              <a:latin typeface="Aparajita" pitchFamily="34" charset="0"/>
              <a:cs typeface="Aparajita" pitchFamily="34" charset="0"/>
            </a:endParaRPr>
          </a:p>
          <a:p>
            <a:endParaRPr lang="en-US"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sz="5300" b="1" dirty="0" smtClean="0">
                <a:solidFill>
                  <a:schemeClr val="tx2"/>
                </a:solidFill>
                <a:latin typeface="Angsana New" pitchFamily="18" charset="-34"/>
                <a:cs typeface="Angsana New" pitchFamily="18" charset="-34"/>
              </a:rPr>
              <a:t>Geographical extent of study area</a:t>
            </a:r>
            <a:r>
              <a:rPr lang="en-US" sz="5300" b="1" dirty="0" smtClean="0">
                <a:solidFill>
                  <a:schemeClr val="tx2"/>
                </a:solidFill>
              </a:rPr>
              <a:t/>
            </a:r>
            <a:br>
              <a:rPr lang="en-US" sz="5300" b="1"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a:xfrm>
            <a:off x="304800" y="990600"/>
            <a:ext cx="8382000" cy="5135563"/>
          </a:xfrm>
        </p:spPr>
        <p:txBody>
          <a:bodyPr>
            <a:noAutofit/>
          </a:bodyPr>
          <a:lstStyle/>
          <a:p>
            <a:r>
              <a:rPr lang="en-US" sz="2400" b="1" dirty="0" smtClean="0">
                <a:latin typeface="Aparajita" pitchFamily="34" charset="0"/>
                <a:cs typeface="Aparajita" pitchFamily="34" charset="0"/>
              </a:rPr>
              <a:t>Pangi valley </a:t>
            </a:r>
            <a:r>
              <a:rPr lang="en-US" sz="2000" b="1" dirty="0" smtClean="0">
                <a:latin typeface="Aparajita" pitchFamily="34" charset="0"/>
                <a:cs typeface="Aparajita" pitchFamily="34" charset="0"/>
              </a:rPr>
              <a:t>located </a:t>
            </a:r>
            <a:r>
              <a:rPr lang="en-US" sz="1800" dirty="0" smtClean="0">
                <a:latin typeface="Aparajita" pitchFamily="34" charset="0"/>
                <a:cs typeface="Aparajita" pitchFamily="34" charset="0"/>
              </a:rPr>
              <a:t>in Chamba district of Himachal Pradesh, India. This will overcome the high altitude observational gaps and provide local evidence for better understanding of climate change, its impacts, and provide valuable inputs to scientists, land use planners and local authority for evidence based dynamic adaption planning at local scales, by integrating traditional and modern knowledge of farming.</a:t>
            </a:r>
          </a:p>
          <a:p>
            <a:r>
              <a:rPr lang="en-US" sz="1800" dirty="0" smtClean="0">
                <a:latin typeface="Aparajita" pitchFamily="34" charset="0"/>
                <a:cs typeface="Aparajita" pitchFamily="34" charset="0"/>
              </a:rPr>
              <a:t>Study will also support the India’s climate change policy and adaption action plan and prioritization of resource allocation towards vulnerable area in the western Himalayan region.</a:t>
            </a:r>
          </a:p>
          <a:p>
            <a:endParaRPr lang="en-US" sz="1800" b="1" dirty="0" smtClean="0">
              <a:latin typeface="Aparajita" pitchFamily="34" charset="0"/>
              <a:cs typeface="Aparajita" pitchFamily="34" charset="0"/>
            </a:endParaRPr>
          </a:p>
          <a:p>
            <a:r>
              <a:rPr lang="en-US" sz="2400" b="1" dirty="0" smtClean="0">
                <a:latin typeface="Aparajita" pitchFamily="34" charset="0"/>
                <a:cs typeface="Aparajita" pitchFamily="34" charset="0"/>
              </a:rPr>
              <a:t>Pangi valley (location and boundaries):</a:t>
            </a:r>
            <a:r>
              <a:rPr lang="en-US" sz="2400" dirty="0" smtClean="0">
                <a:latin typeface="Aparajita" pitchFamily="34" charset="0"/>
                <a:cs typeface="Aparajita" pitchFamily="34" charset="0"/>
              </a:rPr>
              <a:t> </a:t>
            </a:r>
            <a:r>
              <a:rPr lang="en-US" sz="1800" dirty="0" smtClean="0">
                <a:latin typeface="Aparajita" pitchFamily="34" charset="0"/>
                <a:cs typeface="Aparajita" pitchFamily="34" charset="0"/>
              </a:rPr>
              <a:t>has unique geography which strongly influences its climate and subsequently its geographical diversity culture and flora and fauna. Pangi is the remotest, rugged, snow bound, inaccessible, land- locked area.</a:t>
            </a:r>
          </a:p>
          <a:p>
            <a:r>
              <a:rPr lang="en-US" sz="1800" dirty="0" smtClean="0">
                <a:latin typeface="Aparajita" pitchFamily="34" charset="0"/>
                <a:cs typeface="Aparajita" pitchFamily="34" charset="0"/>
              </a:rPr>
              <a:t>Pangi valley extends between latitude 32° 46’ 36’’ north and 33° 10’ 46’’ north of the equator and between longitudes 76° 23’ 33’’ east and 76° 54’ 59’’ east of the Greenwich mean time with Elevation range from 2000 to 6500 meter (AMSL). It is contiguous with Kishtwar and </a:t>
            </a:r>
            <a:r>
              <a:rPr lang="en-US" sz="1800" dirty="0" err="1" smtClean="0">
                <a:latin typeface="Aparajita" pitchFamily="34" charset="0"/>
                <a:cs typeface="Aparajita" pitchFamily="34" charset="0"/>
              </a:rPr>
              <a:t>Zanskar</a:t>
            </a:r>
            <a:r>
              <a:rPr lang="en-US" sz="1800" dirty="0" smtClean="0">
                <a:latin typeface="Aparajita" pitchFamily="34" charset="0"/>
                <a:cs typeface="Aparajita" pitchFamily="34" charset="0"/>
              </a:rPr>
              <a:t> region of Jammu and Kashmir in the north and spreads over an area of 1600sq. km. </a:t>
            </a:r>
          </a:p>
          <a:p>
            <a:r>
              <a:rPr lang="en-US" sz="1800" dirty="0" smtClean="0">
                <a:latin typeface="Aparajita" pitchFamily="34" charset="0"/>
                <a:cs typeface="Aparajita" pitchFamily="34" charset="0"/>
              </a:rPr>
              <a:t>It is a small administrative subdivision of Chamba district situated in the northern extreme of the state where time and space acquired a new dimension. Sandwiched between two mighty mountain ranges, the </a:t>
            </a:r>
            <a:r>
              <a:rPr lang="en-US" sz="1800" dirty="0" err="1" smtClean="0">
                <a:latin typeface="Aparajita" pitchFamily="34" charset="0"/>
                <a:cs typeface="Aparajita" pitchFamily="34" charset="0"/>
              </a:rPr>
              <a:t>Zanskar</a:t>
            </a:r>
            <a:r>
              <a:rPr lang="en-US" sz="1800" dirty="0" smtClean="0">
                <a:latin typeface="Aparajita" pitchFamily="34" charset="0"/>
                <a:cs typeface="Aparajita" pitchFamily="34" charset="0"/>
              </a:rPr>
              <a:t> in the North and the </a:t>
            </a:r>
            <a:r>
              <a:rPr lang="en-US" sz="1800" dirty="0" err="1" smtClean="0">
                <a:latin typeface="Aparajita" pitchFamily="34" charset="0"/>
                <a:cs typeface="Aparajita" pitchFamily="34" charset="0"/>
              </a:rPr>
              <a:t>Pir</a:t>
            </a:r>
            <a:r>
              <a:rPr lang="en-US" sz="1800" dirty="0" smtClean="0">
                <a:latin typeface="Aparajita" pitchFamily="34" charset="0"/>
                <a:cs typeface="Aparajita" pitchFamily="34" charset="0"/>
              </a:rPr>
              <a:t> </a:t>
            </a:r>
            <a:r>
              <a:rPr lang="en-US" sz="1800" dirty="0" err="1" smtClean="0">
                <a:latin typeface="Aparajita" pitchFamily="34" charset="0"/>
                <a:cs typeface="Aparajita" pitchFamily="34" charset="0"/>
              </a:rPr>
              <a:t>Panjal</a:t>
            </a:r>
            <a:r>
              <a:rPr lang="en-US" sz="1800" dirty="0" smtClean="0">
                <a:latin typeface="Aparajita" pitchFamily="34" charset="0"/>
                <a:cs typeface="Aparajita" pitchFamily="34" charset="0"/>
              </a:rPr>
              <a:t> in the south it is an isolated valley. </a:t>
            </a:r>
          </a:p>
          <a:p>
            <a:endParaRPr lang="en-US" sz="1800"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Angsana New" pitchFamily="18" charset="-34"/>
                <a:cs typeface="Angsana New" pitchFamily="18" charset="-34"/>
              </a:rPr>
              <a:t/>
            </a:r>
            <a:br>
              <a:rPr lang="en-US" b="1" dirty="0" smtClean="0">
                <a:latin typeface="Angsana New" pitchFamily="18" charset="-34"/>
                <a:cs typeface="Angsana New" pitchFamily="18" charset="-34"/>
              </a:rPr>
            </a:br>
            <a:r>
              <a:rPr lang="en-US" sz="5300" b="1" dirty="0" smtClean="0">
                <a:solidFill>
                  <a:schemeClr val="tx2"/>
                </a:solidFill>
                <a:latin typeface="Angsana New" pitchFamily="18" charset="-34"/>
                <a:cs typeface="Angsana New" pitchFamily="18" charset="-34"/>
              </a:rPr>
              <a:t>Study area map of Pangi tribal tehsil</a:t>
            </a:r>
            <a:br>
              <a:rPr lang="en-US" sz="5300" b="1" dirty="0" smtClean="0">
                <a:solidFill>
                  <a:schemeClr val="tx2"/>
                </a:solidFill>
                <a:latin typeface="Angsana New" pitchFamily="18" charset="-34"/>
                <a:cs typeface="Angsana New" pitchFamily="18" charset="-34"/>
              </a:rPr>
            </a:br>
            <a:endParaRPr lang="en-US" b="1" dirty="0">
              <a:solidFill>
                <a:schemeClr val="tx2"/>
              </a:solidFill>
              <a:latin typeface="Angsana New" pitchFamily="18" charset="-34"/>
              <a:cs typeface="Angsana New" pitchFamily="18" charset="-34"/>
            </a:endParaRPr>
          </a:p>
        </p:txBody>
      </p:sp>
      <p:pic>
        <p:nvPicPr>
          <p:cNvPr id="1026" name="Picture 2" descr="C:\Users\Tech\Desktop\3-Figure1-1.png"/>
          <p:cNvPicPr>
            <a:picLocks noGrp="1" noChangeAspect="1" noChangeArrowheads="1"/>
          </p:cNvPicPr>
          <p:nvPr>
            <p:ph idx="1"/>
          </p:nvPr>
        </p:nvPicPr>
        <p:blipFill>
          <a:blip r:embed="rId2" cstate="print"/>
          <a:srcRect/>
          <a:stretch>
            <a:fillRect/>
          </a:stretch>
        </p:blipFill>
        <p:spPr bwMode="auto">
          <a:xfrm>
            <a:off x="457200" y="1143000"/>
            <a:ext cx="8229600" cy="5029200"/>
          </a:xfrm>
          <a:prstGeom prst="rect">
            <a:avLst/>
          </a:prstGeom>
          <a:noFill/>
        </p:spPr>
      </p:pic>
      <p:sp>
        <p:nvSpPr>
          <p:cNvPr id="1027" name="Rectangle 3"/>
          <p:cNvSpPr>
            <a:spLocks noChangeArrowheads="1"/>
          </p:cNvSpPr>
          <p:nvPr/>
        </p:nvSpPr>
        <p:spPr bwMode="auto">
          <a:xfrm>
            <a:off x="4191000" y="6096000"/>
            <a:ext cx="4267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LOCATION MAP OF PANGI TRIBAL TEHSIL </a:t>
            </a:r>
            <a:r>
              <a:rPr kumimoji="0" lang="en-US"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on scale)</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sz="5300" b="1" dirty="0" smtClean="0">
                <a:solidFill>
                  <a:schemeClr val="tx2"/>
                </a:solidFill>
                <a:latin typeface="Angsana New" pitchFamily="18" charset="-34"/>
                <a:cs typeface="Angsana New" pitchFamily="18" charset="-34"/>
              </a:rPr>
              <a:t>Objective of the study area</a:t>
            </a:r>
            <a:r>
              <a:rPr lang="en-US" sz="5300" dirty="0" smtClean="0">
                <a:solidFill>
                  <a:schemeClr val="tx2"/>
                </a:solidFill>
              </a:rPr>
              <a:t/>
            </a:r>
            <a:br>
              <a:rPr lang="en-US" sz="5300"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a:xfrm>
            <a:off x="457200" y="1371600"/>
            <a:ext cx="8229600" cy="4754563"/>
          </a:xfrm>
        </p:spPr>
        <p:txBody>
          <a:bodyPr/>
          <a:lstStyle/>
          <a:p>
            <a:r>
              <a:rPr lang="en-US" b="1" i="1" dirty="0" smtClean="0">
                <a:latin typeface="Aparajita" pitchFamily="34" charset="0"/>
                <a:cs typeface="Aparajita" pitchFamily="34" charset="0"/>
              </a:rPr>
              <a:t>The present study is aimed at realizing the following objective</a:t>
            </a:r>
            <a:endParaRPr lang="en-US" b="1" dirty="0" smtClean="0">
              <a:latin typeface="Aparajita" pitchFamily="34" charset="0"/>
              <a:cs typeface="Aparajita" pitchFamily="34" charset="0"/>
            </a:endParaRPr>
          </a:p>
          <a:p>
            <a:pPr lvl="0"/>
            <a:r>
              <a:rPr lang="en-US" dirty="0" smtClean="0">
                <a:latin typeface="Aparajita" pitchFamily="34" charset="0"/>
                <a:cs typeface="Aparajita" pitchFamily="34" charset="0"/>
              </a:rPr>
              <a:t>To analyze the impact of climate change on Pangi tribal tehsil, agriculture, seasons and biodiversity.</a:t>
            </a:r>
          </a:p>
          <a:p>
            <a:endParaRPr lang="en-US" dirty="0">
              <a:latin typeface="Aparajita" pitchFamily="34" charset="0"/>
              <a:cs typeface="Aparajita" pitchFamily="34" charset="0"/>
            </a:endParaRPr>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chemeClr val="tx2"/>
                </a:solidFill>
                <a:latin typeface="Angsana New" pitchFamily="18" charset="-34"/>
                <a:cs typeface="Angsana New" pitchFamily="18" charset="-34"/>
              </a:rPr>
              <a:t>Data and methodology</a:t>
            </a:r>
            <a:r>
              <a:rPr lang="en-US" sz="4800" dirty="0" smtClean="0">
                <a:solidFill>
                  <a:schemeClr val="tx2"/>
                </a:solidFill>
                <a:latin typeface="Angsana New" pitchFamily="18" charset="-34"/>
                <a:cs typeface="Angsana New" pitchFamily="18" charset="-34"/>
              </a:rPr>
              <a:t/>
            </a:r>
            <a:br>
              <a:rPr lang="en-US" sz="4800" dirty="0" smtClean="0">
                <a:solidFill>
                  <a:schemeClr val="tx2"/>
                </a:solidFill>
                <a:latin typeface="Angsana New" pitchFamily="18" charset="-34"/>
                <a:cs typeface="Angsana New" pitchFamily="18" charset="-34"/>
              </a:rPr>
            </a:br>
            <a:endParaRPr lang="en-US" sz="4800" dirty="0">
              <a:solidFill>
                <a:schemeClr val="tx2"/>
              </a:solidFill>
              <a:latin typeface="Angsana New" pitchFamily="18" charset="-34"/>
              <a:cs typeface="Angsana New" pitchFamily="18" charset="-34"/>
            </a:endParaRPr>
          </a:p>
        </p:txBody>
      </p:sp>
      <p:sp>
        <p:nvSpPr>
          <p:cNvPr id="3" name="Content Placeholder 2"/>
          <p:cNvSpPr>
            <a:spLocks noGrp="1"/>
          </p:cNvSpPr>
          <p:nvPr>
            <p:ph idx="1"/>
          </p:nvPr>
        </p:nvSpPr>
        <p:spPr/>
        <p:txBody>
          <a:bodyPr/>
          <a:lstStyle/>
          <a:p>
            <a:r>
              <a:rPr lang="en-US" dirty="0" smtClean="0">
                <a:latin typeface="Aparajita" pitchFamily="34" charset="0"/>
                <a:cs typeface="Aparajita" pitchFamily="34" charset="0"/>
              </a:rPr>
              <a:t>The present study is based entirely on secondary data, which have been obtained from different secondary sources, such as literature review, journal, books, and some anecdotal evidences. The tehsil constitute the area unit of study.</a:t>
            </a:r>
          </a:p>
          <a:p>
            <a:endParaRPr lang="en-US" dirty="0"/>
          </a:p>
        </p:txBody>
      </p:sp>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5300" b="1" dirty="0" smtClean="0">
                <a:solidFill>
                  <a:schemeClr val="tx2"/>
                </a:solidFill>
                <a:latin typeface="Angsana New" pitchFamily="18" charset="-34"/>
                <a:cs typeface="Angsana New" pitchFamily="18" charset="-34"/>
              </a:rPr>
              <a:t>Result and Discussion</a:t>
            </a:r>
            <a:br>
              <a:rPr lang="en-US" sz="5300" b="1" dirty="0" smtClean="0">
                <a:solidFill>
                  <a:schemeClr val="tx2"/>
                </a:solidFill>
                <a:latin typeface="Angsana New" pitchFamily="18" charset="-34"/>
                <a:cs typeface="Angsana New" pitchFamily="18" charset="-34"/>
              </a:rPr>
            </a:br>
            <a:r>
              <a:rPr lang="en-US" sz="5300" b="1" dirty="0" smtClean="0">
                <a:solidFill>
                  <a:schemeClr val="tx2"/>
                </a:solidFill>
                <a:latin typeface="Angsana New" pitchFamily="18" charset="-34"/>
                <a:cs typeface="Angsana New" pitchFamily="18" charset="-34"/>
              </a:rPr>
              <a:t>Climate change events</a:t>
            </a:r>
            <a:r>
              <a:rPr lang="en-US" sz="5300" dirty="0" smtClean="0">
                <a:solidFill>
                  <a:schemeClr val="tx2"/>
                </a:solidFill>
              </a:rPr>
              <a:t/>
            </a:r>
            <a:br>
              <a:rPr lang="en-US" sz="5300"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chemeClr val="accent3">
                    <a:lumMod val="50000"/>
                  </a:schemeClr>
                </a:solidFill>
                <a:latin typeface="Aparajita" pitchFamily="34" charset="0"/>
                <a:cs typeface="Aparajita" pitchFamily="34" charset="0"/>
              </a:rPr>
              <a:t>Climate change induced extreme events and seasonal changes</a:t>
            </a:r>
          </a:p>
          <a:p>
            <a:r>
              <a:rPr lang="en-US" dirty="0" smtClean="0">
                <a:latin typeface="Aparajita" pitchFamily="34" charset="0"/>
                <a:cs typeface="Aparajita" pitchFamily="34" charset="0"/>
              </a:rPr>
              <a:t>Among the seasons, summer season and winter season are getting hotter. The people of Pangi tribal tehsil believed that winter period is reducing while summer period becomes longer than previous years. The decreased snowfall and increased temperature led to reduce winter period and longer the summer period. The decreased snowfall led to decrease incidence of avalanches during winter season, decrease in snow-melted water/glacier runoff and subsequently water flows in natural springs and Nalas.</a:t>
            </a:r>
          </a:p>
          <a:p>
            <a:r>
              <a:rPr lang="en-US" b="1" dirty="0" smtClean="0">
                <a:solidFill>
                  <a:schemeClr val="accent3">
                    <a:lumMod val="50000"/>
                  </a:schemeClr>
                </a:solidFill>
                <a:latin typeface="Aparajita" pitchFamily="34" charset="0"/>
                <a:cs typeface="Aparajita" pitchFamily="34" charset="0"/>
              </a:rPr>
              <a:t>Climatic changes impact on agricultural production system in Pangi tribal tehsil</a:t>
            </a:r>
          </a:p>
          <a:p>
            <a:r>
              <a:rPr lang="en-US" dirty="0" smtClean="0">
                <a:latin typeface="Aparajita" pitchFamily="34" charset="0"/>
                <a:cs typeface="Aparajita" pitchFamily="34" charset="0"/>
              </a:rPr>
              <a:t>The perception of the local people of Pangi tribal tehsil on agri-production system (changes in cropping seasons, flowering time, length of growing season, crop maturity, occurrence of insect-pest and diseases in crops, introduction of new crops, crops yield and its variability over the years) to changing the climate are visible in the last 15 years</a:t>
            </a:r>
            <a:r>
              <a:rPr lang="en-US" dirty="0" smtClean="0"/>
              <a:t>.</a:t>
            </a:r>
            <a:endParaRPr lang="en-US" dirty="0"/>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792162"/>
          </a:xfrm>
        </p:spPr>
        <p:txBody>
          <a:bodyPr/>
          <a:lstStyle/>
          <a:p>
            <a:r>
              <a:rPr lang="en-US" b="1" i="1" dirty="0" smtClean="0">
                <a:latin typeface="Angsana New" pitchFamily="18" charset="-34"/>
                <a:cs typeface="Angsana New" pitchFamily="18" charset="-34"/>
              </a:rPr>
              <a:t>Continued</a:t>
            </a:r>
            <a:endParaRPr lang="en-US" b="1" i="1" dirty="0">
              <a:latin typeface="Angsana New" pitchFamily="18" charset="-34"/>
              <a:cs typeface="Angsana New" pitchFamily="18" charset="-34"/>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b="1" dirty="0" smtClean="0">
                <a:solidFill>
                  <a:schemeClr val="accent3">
                    <a:lumMod val="50000"/>
                  </a:schemeClr>
                </a:solidFill>
                <a:latin typeface="Aparajita" pitchFamily="34" charset="0"/>
                <a:cs typeface="Aparajita" pitchFamily="34" charset="0"/>
              </a:rPr>
              <a:t>Climate change impact on biodiversity and ecosystem health of Pangi tribal tehsil</a:t>
            </a:r>
          </a:p>
          <a:p>
            <a:r>
              <a:rPr lang="en-US" dirty="0" smtClean="0">
                <a:latin typeface="Aparajita" pitchFamily="34" charset="0"/>
                <a:cs typeface="Aparajita" pitchFamily="34" charset="0"/>
              </a:rPr>
              <a:t>Bioindicators </a:t>
            </a:r>
            <a:r>
              <a:rPr lang="en-US" dirty="0" smtClean="0">
                <a:latin typeface="Aparajita" pitchFamily="34" charset="0"/>
                <a:cs typeface="Aparajita" pitchFamily="34" charset="0"/>
              </a:rPr>
              <a:t>and</a:t>
            </a:r>
            <a:r>
              <a:rPr lang="en-US" dirty="0" smtClean="0">
                <a:latin typeface="Aparajita" pitchFamily="34" charset="0"/>
                <a:cs typeface="Aparajita" pitchFamily="34" charset="0"/>
              </a:rPr>
              <a:t> </a:t>
            </a:r>
            <a:r>
              <a:rPr lang="en-US" dirty="0" smtClean="0">
                <a:latin typeface="Aparajita" pitchFamily="34" charset="0"/>
                <a:cs typeface="Aparajita" pitchFamily="34" charset="0"/>
              </a:rPr>
              <a:t>natural living organisms or species, highly sensitive to climatic and bio-geographic changes.</a:t>
            </a:r>
          </a:p>
          <a:p>
            <a:r>
              <a:rPr lang="en-US" dirty="0" smtClean="0">
                <a:latin typeface="Aparajita" pitchFamily="34" charset="0"/>
                <a:cs typeface="Aparajita" pitchFamily="34" charset="0"/>
              </a:rPr>
              <a:t>In this study, changes in population of bees, butterflies, mosquitoes, bird’s migration, bird’s diversity, wild bear and monkey due to climate change in Pangi Himalayans region. The study indicates that decreased in appearance of wild bear population, honey bees population over the years. </a:t>
            </a:r>
          </a:p>
          <a:p>
            <a:r>
              <a:rPr lang="en-US" dirty="0" smtClean="0">
                <a:latin typeface="Aparajita" pitchFamily="34" charset="0"/>
                <a:cs typeface="Aparajita" pitchFamily="34" charset="0"/>
              </a:rPr>
              <a:t>According to reviewing of literature about Pangi tribal tehsil that early migration of bird species, there was decrease in bird’s population particularly of vulture, Chakor, Pigeon, Monal and crow. The study also shows that bird species staying period is increasing as they are coming early and returning late to their native habitat. The reason could be climate change.</a:t>
            </a:r>
            <a:endParaRPr lang="en-US" dirty="0">
              <a:latin typeface="Aparajita" pitchFamily="34" charset="0"/>
              <a:cs typeface="Aparajita" pitchFamily="34" charset="0"/>
            </a:endParaRPr>
          </a:p>
        </p:txBody>
      </p:sp>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1424</Words>
  <Application>Microsoft Office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IMPACT OF CLIMATE CHANGE ON THE PEOPLE OF PANGI TRIBAL TEHSIL IN CHAMBA DISTRICT</vt:lpstr>
      <vt:lpstr>Continued</vt:lpstr>
      <vt:lpstr> REVIEW OF LITERATURE  </vt:lpstr>
      <vt:lpstr> Geographical extent of study area </vt:lpstr>
      <vt:lpstr> Study area map of Pangi tribal tehsil </vt:lpstr>
      <vt:lpstr> Objective of the study area </vt:lpstr>
      <vt:lpstr>Data and methodology </vt:lpstr>
      <vt:lpstr> Result and Discussion Climate change events </vt:lpstr>
      <vt:lpstr>Continued</vt:lpstr>
      <vt:lpstr> Existing adaption strategies to cope with climate change </vt:lpstr>
      <vt:lpstr> Conclusions and policy implication </vt:lpstr>
      <vt:lpstr>     References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CLIMATE CHANGE ON THE PEOPLE OF PANGI TRIBAL TEHSIL IN CHAMBA DISTRICT</dc:title>
  <dc:creator>Tech</dc:creator>
  <cp:lastModifiedBy>Tech</cp:lastModifiedBy>
  <cp:revision>18</cp:revision>
  <dcterms:created xsi:type="dcterms:W3CDTF">2020-02-20T16:21:44Z</dcterms:created>
  <dcterms:modified xsi:type="dcterms:W3CDTF">2020-02-26T17:35:55Z</dcterms:modified>
</cp:coreProperties>
</file>